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63" r:id="rId5"/>
    <p:sldId id="262" r:id="rId6"/>
    <p:sldId id="265" r:id="rId7"/>
    <p:sldId id="266" r:id="rId8"/>
    <p:sldId id="270" r:id="rId9"/>
    <p:sldId id="271" r:id="rId10"/>
    <p:sldId id="274" r:id="rId11"/>
    <p:sldId id="276" r:id="rId12"/>
    <p:sldId id="277" r:id="rId13"/>
    <p:sldId id="275" r:id="rId14"/>
    <p:sldId id="273" r:id="rId15"/>
    <p:sldId id="272" r:id="rId16"/>
    <p:sldId id="269" r:id="rId17"/>
    <p:sldId id="268" r:id="rId18"/>
    <p:sldId id="267" r:id="rId19"/>
    <p:sldId id="264" r:id="rId20"/>
    <p:sldId id="259" r:id="rId21"/>
    <p:sldId id="261" r:id="rId22"/>
    <p:sldId id="25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50" d="100"/>
          <a:sy n="50" d="100"/>
        </p:scale>
        <p:origin x="1494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0058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8236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2512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1266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909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19617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3687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59029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5400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1658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1890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5722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4474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81435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13378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4843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A85E9-9463-4714-91A3-B772A312712A}" type="datetimeFigureOut">
              <a:rPr lang="es-SV" smtClean="0"/>
              <a:t>11/2/2020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0F588A-655A-4382-9233-01C0D81A9295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0294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97173" y="2157438"/>
            <a:ext cx="93201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 DE INFORMACION </a:t>
            </a:r>
          </a:p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GERENCIAL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162845" y="4537557"/>
            <a:ext cx="838883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200" dirty="0"/>
              <a:t>Sistemas de información, organizaciones </a:t>
            </a:r>
            <a:endParaRPr lang="es-MX" sz="3200" dirty="0" smtClean="0"/>
          </a:p>
          <a:p>
            <a:pPr algn="ctr"/>
            <a:r>
              <a:rPr lang="es-MX" sz="3200" dirty="0" smtClean="0"/>
              <a:t>y </a:t>
            </a:r>
            <a:r>
              <a:rPr lang="es-MX" sz="3200" dirty="0"/>
              <a:t>estrategia</a:t>
            </a:r>
            <a:endParaRPr lang="es-SV" sz="3200" dirty="0"/>
          </a:p>
        </p:txBody>
      </p:sp>
    </p:spTree>
    <p:extLst>
      <p:ext uri="{BB962C8B-B14F-4D97-AF65-F5344CB8AC3E}">
        <p14:creationId xmlns:p14="http://schemas.microsoft.com/office/powerpoint/2010/main" val="172106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09747" y="5192651"/>
            <a:ext cx="114822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 smtClean="0"/>
          </a:p>
          <a:p>
            <a:pPr algn="just"/>
            <a:r>
              <a:rPr lang="es-MX" sz="1600" dirty="0" smtClean="0"/>
              <a:t>Además </a:t>
            </a:r>
            <a:r>
              <a:rPr lang="es-MX" sz="1600" dirty="0"/>
              <a:t>de la comunicación de voz, sus clientes usan sus redes para navegar por </a:t>
            </a:r>
            <a:r>
              <a:rPr lang="es-MX" sz="1600" dirty="0" smtClean="0"/>
              <a:t>Internet; enviar </a:t>
            </a:r>
            <a:r>
              <a:rPr lang="es-MX" sz="1600" dirty="0"/>
              <a:t>mensajes de </a:t>
            </a:r>
            <a:r>
              <a:rPr lang="es-MX" sz="1600" dirty="0" smtClean="0"/>
              <a:t>correo electrónico</a:t>
            </a:r>
            <a:r>
              <a:rPr lang="es-MX" sz="1600" dirty="0"/>
              <a:t>, texto y video; compartir fotos; ver videos y TV de </a:t>
            </a:r>
            <a:r>
              <a:rPr lang="es-MX" sz="1600" dirty="0" smtClean="0"/>
              <a:t>alta definición</a:t>
            </a:r>
            <a:r>
              <a:rPr lang="es-MX" sz="1600" dirty="0"/>
              <a:t>, y realizar videoconferencias por todo el mundo. Todos estos productos y servicios </a:t>
            </a:r>
            <a:r>
              <a:rPr lang="es-MX" sz="1600" dirty="0" smtClean="0"/>
              <a:t>son digitales</a:t>
            </a:r>
            <a:r>
              <a:rPr lang="es-MX" sz="1600" dirty="0"/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29870" y="945334"/>
            <a:ext cx="9482961" cy="3785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dirty="0"/>
              <a:t>Verizon y AT&amp;T son las dos compañías de telecomunicaciones </a:t>
            </a:r>
            <a:endParaRPr lang="es-MX" sz="4800" dirty="0" smtClean="0"/>
          </a:p>
          <a:p>
            <a:pPr algn="ctr"/>
            <a:r>
              <a:rPr lang="es-MX" sz="4800" dirty="0" smtClean="0"/>
              <a:t>más </a:t>
            </a:r>
            <a:r>
              <a:rPr lang="es-MX" sz="4800" dirty="0"/>
              <a:t>grandes de Estados Unidos</a:t>
            </a:r>
            <a:endParaRPr lang="es-E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35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69143" y="4336143"/>
            <a:ext cx="9969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Durante varios años versión a intentado vencer a la competencia mediante inversiones considerables en tecnología  </a:t>
            </a:r>
            <a:endParaRPr lang="es-SV" sz="2000" dirty="0"/>
          </a:p>
        </p:txBody>
      </p:sp>
      <p:pic>
        <p:nvPicPr>
          <p:cNvPr id="1026" name="Picture 2" descr="Resultado de imagen de VERIZON O AT&amp;T: ¿CUÁL COMPAÑÍA TIENE LA MEJOR ESTRATEGIA DIGITAL? power 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318" y="539548"/>
            <a:ext cx="6789510" cy="3419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 abajo 2"/>
          <p:cNvSpPr/>
          <p:nvPr/>
        </p:nvSpPr>
        <p:spPr>
          <a:xfrm>
            <a:off x="10174515" y="1941411"/>
            <a:ext cx="537029" cy="22061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451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43429" y="1287866"/>
            <a:ext cx="10958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Los movimientos de Verizon parecen tener un riesgo financiero mayor que los de AT&amp;T, debido a</a:t>
            </a:r>
          </a:p>
          <a:p>
            <a:r>
              <a:rPr lang="es-MX" dirty="0"/>
              <a:t>que sus costos iniciales son muy altos. La estrategia de AT&amp;T es más conservadora. ¿Por qué no asociarse con otras compañías para capitalizar sus innovaciones tecnológicas? Esa fue la razón por </a:t>
            </a:r>
            <a:r>
              <a:rPr lang="es-MX" dirty="0" smtClean="0"/>
              <a:t>la que </a:t>
            </a:r>
            <a:r>
              <a:rPr lang="es-MX" dirty="0"/>
              <a:t>AT&amp;T obtuvo un contrato con Apple Computer para ser la red exclusiva de su iPhone. </a:t>
            </a:r>
            <a:endParaRPr lang="es-SV" dirty="0"/>
          </a:p>
        </p:txBody>
      </p:sp>
      <p:sp>
        <p:nvSpPr>
          <p:cNvPr id="5" name="Rectángulo 4"/>
          <p:cNvSpPr/>
          <p:nvPr/>
        </p:nvSpPr>
        <p:spPr>
          <a:xfrm>
            <a:off x="943429" y="2690336"/>
            <a:ext cx="108566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El iPhone ha sido el principal motor de crecimiento de AT&amp;T, y la relación con Apple convirtió a</a:t>
            </a:r>
          </a:p>
          <a:p>
            <a:r>
              <a:rPr lang="es-MX" dirty="0"/>
              <a:t>esta compañía telefónica en el líder del mercado de operadoras de teléfonos inteligentes en </a:t>
            </a:r>
            <a:r>
              <a:rPr lang="es-MX" dirty="0" smtClean="0"/>
              <a:t>Estados Unidos</a:t>
            </a:r>
            <a:r>
              <a:rPr lang="es-MX" dirty="0"/>
              <a:t>.</a:t>
            </a:r>
            <a:endParaRPr lang="es-SV" dirty="0"/>
          </a:p>
        </p:txBody>
      </p:sp>
      <p:pic>
        <p:nvPicPr>
          <p:cNvPr id="2050" name="Picture 2" descr="Resultado de imagen de VERIZON O AT&amp;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889830" y="3815807"/>
            <a:ext cx="4463143" cy="252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74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290" y="1814286"/>
            <a:ext cx="8528051" cy="4557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1827190" y="733363"/>
            <a:ext cx="9525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dirty="0"/>
              <a:t>Sistemas de información, organizaciones y estrategia </a:t>
            </a:r>
            <a:endParaRPr lang="es-SV" sz="2800" dirty="0"/>
          </a:p>
        </p:txBody>
      </p:sp>
    </p:spTree>
    <p:extLst>
      <p:ext uri="{BB962C8B-B14F-4D97-AF65-F5344CB8AC3E}">
        <p14:creationId xmlns:p14="http://schemas.microsoft.com/office/powerpoint/2010/main" val="326679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09599" y="427336"/>
            <a:ext cx="11335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LA RELACIÓN DE DOS VÍAS ENTRE LAS </a:t>
            </a:r>
            <a:r>
              <a:rPr lang="es-MX" dirty="0" smtClean="0"/>
              <a:t>ORGANIZACIONES Y </a:t>
            </a:r>
            <a:r>
              <a:rPr lang="es-MX" dirty="0"/>
              <a:t>LA TECNOLOGÍA DE LA INFORMACIÓN</a:t>
            </a:r>
            <a:endParaRPr lang="es-SV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620" y="1209901"/>
            <a:ext cx="7978323" cy="4711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96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61028" y="2540000"/>
            <a:ext cx="9681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Que es la organización : es una estructura formal y estable que toma los recursos del entorno y los procesa para producir salidas  </a:t>
            </a:r>
            <a:endParaRPr lang="es-SV" dirty="0"/>
          </a:p>
        </p:txBody>
      </p:sp>
      <p:sp>
        <p:nvSpPr>
          <p:cNvPr id="4" name="CuadroTexto 3"/>
          <p:cNvSpPr txBox="1"/>
          <p:nvPr/>
        </p:nvSpPr>
        <p:spPr>
          <a:xfrm>
            <a:off x="2061028" y="3635829"/>
            <a:ext cx="985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Una organización es mas estable que un grupo formal (como un grupo de amigos que se reúnen cada viernes para ir a almorzar.</a:t>
            </a:r>
            <a:endParaRPr lang="es-SV" dirty="0"/>
          </a:p>
        </p:txBody>
      </p:sp>
      <p:sp>
        <p:nvSpPr>
          <p:cNvPr id="5" name="CuadroTexto 4"/>
          <p:cNvSpPr txBox="1"/>
          <p:nvPr/>
        </p:nvSpPr>
        <p:spPr>
          <a:xfrm>
            <a:off x="2061028" y="4913086"/>
            <a:ext cx="9681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Esta definición es poderosa y simple pero no es muy descriptiva ni predictivas de la organizaciones.</a:t>
            </a:r>
            <a:endParaRPr lang="es-SV" dirty="0"/>
          </a:p>
        </p:txBody>
      </p:sp>
      <p:sp>
        <p:nvSpPr>
          <p:cNvPr id="6" name="Rectángulo 5"/>
          <p:cNvSpPr/>
          <p:nvPr/>
        </p:nvSpPr>
        <p:spPr>
          <a:xfrm>
            <a:off x="2341622" y="985744"/>
            <a:ext cx="8844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Que es una organización 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8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87916" y="470877"/>
            <a:ext cx="114040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dirty="0"/>
              <a:t>LA VISTA DEL COMPORTAMIENTO </a:t>
            </a:r>
            <a:endParaRPr lang="es-MX" sz="5400" dirty="0" smtClean="0"/>
          </a:p>
          <a:p>
            <a:pPr algn="ctr"/>
            <a:r>
              <a:rPr lang="es-MX" sz="5400" dirty="0" smtClean="0"/>
              <a:t>DE </a:t>
            </a:r>
            <a:r>
              <a:rPr lang="es-MX" sz="5400" dirty="0"/>
              <a:t>LAS ORGANIZACIONES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372" y="2380343"/>
            <a:ext cx="8200572" cy="42381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588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86057" y="732135"/>
            <a:ext cx="88585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SV" sz="5400" dirty="0"/>
              <a:t>CARACTERÍSTICAS DE LAS </a:t>
            </a:r>
            <a:endParaRPr lang="es-SV" sz="5400" dirty="0" smtClean="0"/>
          </a:p>
          <a:p>
            <a:pPr algn="ctr"/>
            <a:r>
              <a:rPr lang="es-SV" sz="5400" dirty="0" smtClean="0"/>
              <a:t>ORGANIZACIONES </a:t>
            </a:r>
            <a:endParaRPr lang="es-ES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213094" y="3482593"/>
            <a:ext cx="6114174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s-SV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Rutinas y procesos de negocios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MX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Políticas organizacionales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s-MX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Cultura organizacional</a:t>
            </a:r>
            <a:endParaRPr lang="es-E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115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35821" y="616020"/>
            <a:ext cx="92945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600" dirty="0"/>
              <a:t>LOS ENTORNOS Y LAS ORGANIZACIONES </a:t>
            </a:r>
            <a:endParaRPr lang="es-MX" sz="3600" dirty="0" smtClean="0"/>
          </a:p>
          <a:p>
            <a:pPr algn="ctr"/>
            <a:r>
              <a:rPr lang="es-MX" sz="3600" dirty="0" smtClean="0"/>
              <a:t>TIENEN </a:t>
            </a:r>
            <a:r>
              <a:rPr lang="es-MX" sz="3600" dirty="0"/>
              <a:t>UNA RELACIÓN RECÍPROCA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510" t="2429" r="1990" b="2646"/>
          <a:stretch/>
        </p:blipFill>
        <p:spPr>
          <a:xfrm>
            <a:off x="3048000" y="2351315"/>
            <a:ext cx="6821715" cy="416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1286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99341" y="427335"/>
            <a:ext cx="48029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2400" dirty="0"/>
              <a:t>TECNOLOGÍAS PERJUDICIALES: </a:t>
            </a:r>
            <a:endParaRPr lang="es-MX" sz="2400" dirty="0" smtClean="0"/>
          </a:p>
          <a:p>
            <a:pPr algn="ctr"/>
            <a:r>
              <a:rPr lang="es-MX" sz="2400" dirty="0" smtClean="0"/>
              <a:t>GANADORES </a:t>
            </a:r>
            <a:r>
              <a:rPr lang="es-MX" sz="2400" dirty="0"/>
              <a:t>Y PERDEDORES</a:t>
            </a:r>
            <a:endParaRPr lang="es-E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982"/>
          <a:stretch/>
        </p:blipFill>
        <p:spPr>
          <a:xfrm>
            <a:off x="2045493" y="1374447"/>
            <a:ext cx="8710612" cy="5057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3387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13248" y="2851221"/>
            <a:ext cx="1008801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2800" dirty="0"/>
              <a:t>IMPACTO DE LOS SISTEMAS DE INFORMACIÓN SOBRE LAS </a:t>
            </a:r>
            <a:endParaRPr lang="es-MX" sz="2800" dirty="0" smtClean="0"/>
          </a:p>
          <a:p>
            <a:pPr algn="ctr"/>
            <a:r>
              <a:rPr lang="es-MX" sz="2800" dirty="0" smtClean="0"/>
              <a:t>ORGANIZACIONES </a:t>
            </a:r>
          </a:p>
          <a:p>
            <a:pPr algn="ctr"/>
            <a:r>
              <a:rPr lang="es-MX" sz="2800" dirty="0" smtClean="0"/>
              <a:t>Y </a:t>
            </a:r>
            <a:r>
              <a:rPr lang="es-MX" sz="2800" dirty="0"/>
              <a:t>EMPRESAS DE NEGOCIOS</a:t>
            </a:r>
            <a:endParaRPr lang="es-E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951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96570" y="923782"/>
            <a:ext cx="99568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Desde el punto de vista de la economía, la TI cambia tanto los costos relativos del capital como los de la información. La tecnología de los sistemas de información se </a:t>
            </a:r>
            <a:r>
              <a:rPr lang="es-MX" dirty="0" smtClean="0"/>
              <a:t>puede ver </a:t>
            </a:r>
            <a:r>
              <a:rPr lang="es-MX" dirty="0"/>
              <a:t>como un factor de producción sustituible por capital y mano de obra tradicionales</a:t>
            </a:r>
            <a:r>
              <a:rPr lang="es-MX" dirty="0" smtClean="0"/>
              <a:t>. A </a:t>
            </a:r>
            <a:r>
              <a:rPr lang="es-MX" dirty="0"/>
              <a:t>medida que disminuye el costo de la tecnología de la información, se sustituye </a:t>
            </a:r>
            <a:r>
              <a:rPr lang="es-MX" dirty="0" smtClean="0"/>
              <a:t>la mano </a:t>
            </a:r>
            <a:r>
              <a:rPr lang="es-MX" dirty="0"/>
              <a:t>de obra, que a través de la historia ha sido un costo que se eleva</a:t>
            </a:r>
            <a:endParaRPr lang="es-SV" dirty="0"/>
          </a:p>
        </p:txBody>
      </p:sp>
      <p:sp>
        <p:nvSpPr>
          <p:cNvPr id="5" name="Rectángulo 4"/>
          <p:cNvSpPr/>
          <p:nvPr/>
        </p:nvSpPr>
        <p:spPr>
          <a:xfrm>
            <a:off x="1618340" y="2883824"/>
            <a:ext cx="99132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La TI también afecta de manera obvia al costo y la calidad de la información, además</a:t>
            </a:r>
          </a:p>
          <a:p>
            <a:pPr algn="just"/>
            <a:r>
              <a:rPr lang="es-MX" dirty="0"/>
              <a:t>de cambiar su economía. La tecnología de la información ayuda a las empresas a contraer su tamaño, ya que puede reducir los costos de las transacciones: que son en </a:t>
            </a:r>
            <a:r>
              <a:rPr lang="es-MX" dirty="0" smtClean="0"/>
              <a:t>los que </a:t>
            </a:r>
            <a:r>
              <a:rPr lang="es-MX" dirty="0"/>
              <a:t>incurre una empresa al comprar en el mercado lo que no puede fabricar por sí</a:t>
            </a:r>
          </a:p>
          <a:p>
            <a:pPr algn="just"/>
            <a:r>
              <a:rPr lang="es-MX" dirty="0"/>
              <a:t>misma.</a:t>
            </a:r>
            <a:endParaRPr lang="es-SV" dirty="0"/>
          </a:p>
        </p:txBody>
      </p:sp>
      <p:sp>
        <p:nvSpPr>
          <p:cNvPr id="7" name="Rectángulo 6"/>
          <p:cNvSpPr/>
          <p:nvPr/>
        </p:nvSpPr>
        <p:spPr>
          <a:xfrm>
            <a:off x="1596570" y="4843866"/>
            <a:ext cx="9724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La tecnología de la información, en especial el uso de las redes, puede ayudar a las</a:t>
            </a:r>
          </a:p>
          <a:p>
            <a:pPr algn="just"/>
            <a:r>
              <a:rPr lang="es-MX" dirty="0"/>
              <a:t>empresas a reducir el costo de participación en el mercado (costos de transacción), </a:t>
            </a:r>
            <a:r>
              <a:rPr lang="es-MX" dirty="0" smtClean="0"/>
              <a:t>lo cual </a:t>
            </a:r>
            <a:r>
              <a:rPr lang="es-MX" dirty="0"/>
              <a:t>hace que valga la pena para las empresas realizar contratos con proveedores externos en vez de usar recursos internos.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33863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70128" y="369278"/>
            <a:ext cx="104903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dirty="0"/>
              <a:t>Comprensión de la resistencia </a:t>
            </a:r>
            <a:endParaRPr lang="es-MX" sz="5400" dirty="0" smtClean="0"/>
          </a:p>
          <a:p>
            <a:pPr algn="ctr"/>
            <a:r>
              <a:rPr lang="es-MX" sz="5400" dirty="0" smtClean="0"/>
              <a:t>organizacional </a:t>
            </a:r>
            <a:r>
              <a:rPr lang="es-MX" sz="5400" dirty="0"/>
              <a:t>al cambio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066556" y="2826887"/>
            <a:ext cx="95939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Los sistemas de información terminan relacionándose de manera estrecha en las políticas organizacionales debido a que influyen en el acceso a un recurso clave: a saber, </a:t>
            </a:r>
            <a:r>
              <a:rPr lang="es-MX" dirty="0" smtClean="0"/>
              <a:t>la información</a:t>
            </a:r>
            <a:r>
              <a:rPr lang="es-MX" dirty="0"/>
              <a:t>. Éstos pueden afectar quién hace qué a quiénes, cuándo, dónde y cómo </a:t>
            </a:r>
            <a:r>
              <a:rPr lang="es-MX" dirty="0" smtClean="0"/>
              <a:t>en una </a:t>
            </a:r>
            <a:r>
              <a:rPr lang="es-MX" dirty="0"/>
              <a:t>organización. Muchos de los nuevos sistemas de información requieren </a:t>
            </a:r>
            <a:r>
              <a:rPr lang="es-MX" dirty="0" smtClean="0"/>
              <a:t>cambios en </a:t>
            </a:r>
            <a:r>
              <a:rPr lang="es-MX" dirty="0"/>
              <a:t>las rutinas personales e individuales que pueden ser dolorosos para aquellos que </a:t>
            </a:r>
            <a:r>
              <a:rPr lang="es-MX" dirty="0" smtClean="0"/>
              <a:t>están involucrados</a:t>
            </a:r>
            <a:r>
              <a:rPr lang="es-MX" dirty="0"/>
              <a:t>, además de que se debe volver a capacitar a los empleados y se </a:t>
            </a:r>
            <a:r>
              <a:rPr lang="es-MX" dirty="0" smtClean="0"/>
              <a:t>requiere un </a:t>
            </a:r>
            <a:r>
              <a:rPr lang="es-MX" dirty="0"/>
              <a:t>esfuerzo adicional que puede o no verse compensado. Puesto que los sistemas </a:t>
            </a:r>
            <a:r>
              <a:rPr lang="es-MX" dirty="0" smtClean="0"/>
              <a:t>de información </a:t>
            </a:r>
            <a:r>
              <a:rPr lang="es-MX" dirty="0"/>
              <a:t>cambian de manera potencial la estructura de una organización, su cultura, sus procesos de negocios y su estrategia, a menudo hay una resistencia considerable a estos sistemas al momento de introducirlos.</a:t>
            </a:r>
          </a:p>
        </p:txBody>
      </p:sp>
    </p:spTree>
    <p:extLst>
      <p:ext uri="{BB962C8B-B14F-4D97-AF65-F5344CB8AC3E}">
        <p14:creationId xmlns:p14="http://schemas.microsoft.com/office/powerpoint/2010/main" val="240711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de grac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879" y="1824236"/>
            <a:ext cx="7238546" cy="31668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1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1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746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802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171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721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042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20628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688</Words>
  <Application>Microsoft Office PowerPoint</Application>
  <PresentationFormat>Panorámica</PresentationFormat>
  <Paragraphs>42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</dc:creator>
  <cp:lastModifiedBy>ALUMNO</cp:lastModifiedBy>
  <cp:revision>7</cp:revision>
  <dcterms:created xsi:type="dcterms:W3CDTF">2020-02-11T06:19:46Z</dcterms:created>
  <dcterms:modified xsi:type="dcterms:W3CDTF">2020-02-11T07:14:47Z</dcterms:modified>
</cp:coreProperties>
</file>